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64" r:id="rId5"/>
    <p:sldId id="259" r:id="rId6"/>
    <p:sldId id="260" r:id="rId7"/>
    <p:sldId id="272" r:id="rId8"/>
    <p:sldId id="275" r:id="rId9"/>
    <p:sldId id="273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57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A2AAAD"/>
    <a:srgbClr val="FFB81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CCC4-8F23-4019-AAFC-5CC37C0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15947"/>
            <a:ext cx="9144000" cy="1023938"/>
          </a:xfrm>
          <a:ln w="38100">
            <a:solidFill>
              <a:srgbClr val="FFB81C"/>
            </a:solidFill>
          </a:ln>
        </p:spPr>
        <p:txBody>
          <a:bodyPr anchor="ctr">
            <a:normAutofit/>
          </a:bodyPr>
          <a:lstStyle>
            <a:lvl1pPr algn="ctr">
              <a:defRPr sz="4000" b="1">
                <a:solidFill>
                  <a:srgbClr val="13294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20532-9ECA-40A7-849C-C4BE63CEB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9424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13294B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357C1-D14E-431E-A102-AA6A0BC9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6976"/>
            <a:ext cx="12192000" cy="581024"/>
          </a:xfrm>
          <a:solidFill>
            <a:srgbClr val="A2AAAD"/>
          </a:solidFill>
        </p:spPr>
        <p:txBody>
          <a:bodyPr/>
          <a:lstStyle>
            <a:lvl1pPr>
              <a:defRPr sz="2400" b="1"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HARPURSVILLE CENTRAL SCHOOL DISTRICT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1D0DC6A-E0DB-4933-B179-195ED949D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6" y="5110164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D1292-37B6-4513-986F-8CF9D749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F7478-F763-488D-AEC7-3223137C3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DFBF-E368-4FD5-BCD8-BBE50A72D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03C3-32CE-4588-8C66-F30621B3D1F1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9F65-4BC9-4697-A8FE-EDE6AE2B2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60426-2B7F-4294-A2B3-6FC607F43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74CF-4D74-4D44-B9F8-924453EE8E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87268D5-B45C-41D7-BC55-689CAB9C6BD8}"/>
              </a:ext>
            </a:extLst>
          </p:cNvPr>
          <p:cNvSpPr txBox="1">
            <a:spLocks/>
          </p:cNvSpPr>
          <p:nvPr userDrawn="1"/>
        </p:nvSpPr>
        <p:spPr>
          <a:xfrm>
            <a:off x="0" y="6276976"/>
            <a:ext cx="12192000" cy="581024"/>
          </a:xfrm>
          <a:prstGeom prst="rect">
            <a:avLst/>
          </a:prstGeom>
          <a:solidFill>
            <a:srgbClr val="A2AAAD"/>
          </a:solidFill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HARPURSVILLE CENTRAL SCHOOL DISTRICT</a:t>
            </a:r>
          </a:p>
        </p:txBody>
      </p:sp>
    </p:spTree>
    <p:extLst>
      <p:ext uri="{BB962C8B-B14F-4D97-AF65-F5344CB8AC3E}">
        <p14:creationId xmlns:p14="http://schemas.microsoft.com/office/powerpoint/2010/main" val="98171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FC61C-3D19-4446-B9D5-1D69E2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0623"/>
            <a:ext cx="9144000" cy="1023938"/>
          </a:xfrm>
        </p:spPr>
        <p:txBody>
          <a:bodyPr>
            <a:normAutofit fontScale="90000"/>
          </a:bodyPr>
          <a:lstStyle/>
          <a:p>
            <a:r>
              <a:rPr lang="en-US" dirty="0"/>
              <a:t>HARPURSVILLE CENTRAL SCHOOL DISTRICT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3394F5-8E74-4B43-A48A-F7E05C09D4FA}"/>
              </a:ext>
            </a:extLst>
          </p:cNvPr>
          <p:cNvSpPr/>
          <p:nvPr/>
        </p:nvSpPr>
        <p:spPr>
          <a:xfrm>
            <a:off x="3048000" y="2967335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/>
              <a:t>Public Hearing for </a:t>
            </a:r>
            <a:r>
              <a:rPr lang="en-US" sz="2800" b="1" dirty="0"/>
              <a:t>February 23</a:t>
            </a:r>
            <a:r>
              <a:rPr lang="en-US" sz="2800" b="1" baseline="30000" dirty="0"/>
              <a:t>rd</a:t>
            </a:r>
            <a:r>
              <a:rPr lang="en-US" sz="2800" b="1" dirty="0"/>
              <a:t> </a:t>
            </a:r>
            <a:r>
              <a:rPr lang="en-US" sz="2800" dirty="0"/>
              <a:t>Project Vote</a:t>
            </a:r>
          </a:p>
          <a:p>
            <a:pPr algn="ctr"/>
            <a:r>
              <a:rPr lang="en-US" sz="3600" dirty="0"/>
              <a:t>2/8/2023</a:t>
            </a:r>
          </a:p>
        </p:txBody>
      </p:sp>
    </p:spTree>
    <p:extLst>
      <p:ext uri="{BB962C8B-B14F-4D97-AF65-F5344CB8AC3E}">
        <p14:creationId xmlns:p14="http://schemas.microsoft.com/office/powerpoint/2010/main" val="222455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D74E96-865A-146E-CE55-1607E134D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91" y="216476"/>
            <a:ext cx="11028218" cy="58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FC05E9-3D89-8C51-9EBF-8A34983F6A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2" y="207818"/>
            <a:ext cx="10529455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9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15A9-4C9D-6A11-9732-525D75E28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15284B"/>
                </a:solidFill>
                <a:latin typeface="Raleway" panose="020B0503030101060003" pitchFamily="34" charset="77"/>
              </a:rPr>
              <a:t>Proposed Project Cost Summary</a:t>
            </a:r>
            <a:endParaRPr lang="en-US" dirty="0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D90E62E0-FDB8-8167-8A56-750FA85DA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35111"/>
              </p:ext>
            </p:extLst>
          </p:nvPr>
        </p:nvGraphicFramePr>
        <p:xfrm>
          <a:off x="2056365" y="2282621"/>
          <a:ext cx="8079270" cy="2292757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2693090">
                  <a:extLst>
                    <a:ext uri="{9D8B030D-6E8A-4147-A177-3AD203B41FA5}">
                      <a16:colId xmlns:a16="http://schemas.microsoft.com/office/drawing/2014/main" val="931013052"/>
                    </a:ext>
                  </a:extLst>
                </a:gridCol>
                <a:gridCol w="2693090">
                  <a:extLst>
                    <a:ext uri="{9D8B030D-6E8A-4147-A177-3AD203B41FA5}">
                      <a16:colId xmlns:a16="http://schemas.microsoft.com/office/drawing/2014/main" val="1687961718"/>
                    </a:ext>
                  </a:extLst>
                </a:gridCol>
                <a:gridCol w="2693090">
                  <a:extLst>
                    <a:ext uri="{9D8B030D-6E8A-4147-A177-3AD203B41FA5}">
                      <a16:colId xmlns:a16="http://schemas.microsoft.com/office/drawing/2014/main" val="2469007078"/>
                    </a:ext>
                  </a:extLst>
                </a:gridCol>
              </a:tblGrid>
              <a:tr h="366841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aleway" panose="020B0503030101060003" pitchFamily="34" charset="77"/>
                        </a:rPr>
                        <a:t>Project Summary (Total Project Costs)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10235"/>
                  </a:ext>
                </a:extLst>
              </a:tr>
              <a:tr h="3668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aleway" panose="020B0503030101060003" pitchFamily="34" charset="77"/>
                        </a:rPr>
                        <a:t>Building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aleway" panose="020B0503030101060003" pitchFamily="34" charset="77"/>
                        </a:rPr>
                        <a:t>Proposition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aleway" panose="020B0503030101060003" pitchFamily="34" charset="77"/>
                        </a:rPr>
                        <a:t>Proposition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861887"/>
                  </a:ext>
                </a:extLst>
              </a:tr>
              <a:tr h="3668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aleway" panose="020B0503030101060003" pitchFamily="34" charset="77"/>
                        </a:rPr>
                        <a:t>Jr/Sr 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Raleway" panose="020B0503030101060003" pitchFamily="34" charset="77"/>
                        </a:rPr>
                        <a:t>$2,700,935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Raleway" panose="020B0503030101060003" pitchFamily="34" charset="77"/>
                        </a:rPr>
                        <a:t>$1,680,869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191899"/>
                  </a:ext>
                </a:extLst>
              </a:tr>
              <a:tr h="3668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aleway" panose="020B0503030101060003" pitchFamily="34" charset="77"/>
                        </a:rPr>
                        <a:t>OES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Raleway" panose="020B0503030101060003" pitchFamily="34" charset="77"/>
                        </a:rPr>
                        <a:t>$1,514,533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Raleway" panose="020B0503030101060003" pitchFamily="34" charset="77"/>
                        </a:rPr>
                        <a:t>$2,187,331</a:t>
                      </a:r>
                      <a:endParaRPr lang="en-US" dirty="0">
                        <a:latin typeface="Raleway" panose="020B05030301010600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537954"/>
                  </a:ext>
                </a:extLst>
              </a:tr>
              <a:tr h="3668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aleway" panose="020B0503030101060003" pitchFamily="34" charset="77"/>
                        </a:rPr>
                        <a:t>BG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Raleway" panose="020B0503030101060003" pitchFamily="34" charset="77"/>
                        </a:rPr>
                        <a:t>$9,530,763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Raleway" panose="020B0503030101060003" pitchFamily="34" charset="77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472717"/>
                  </a:ext>
                </a:extLst>
              </a:tr>
              <a:tr h="4585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aleway" panose="020B0503030101060003" pitchFamily="34" charset="77"/>
                        </a:rPr>
                        <a:t>Totals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Raleway" panose="020B0503030101060003" pitchFamily="34" charset="77"/>
                        </a:rPr>
                        <a:t>$13,746,231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Raleway" panose="020B0503030101060003" pitchFamily="34" charset="77"/>
                        </a:rPr>
                        <a:t>$3,868,200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99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099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7548-65D0-2BB7-BE71-66E8D35358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15284B"/>
                </a:solidFill>
                <a:latin typeface="Raleway" panose="020B0503030101060003" pitchFamily="34" charset="77"/>
              </a:rPr>
              <a:t>Capital Project Finances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03C985-927E-D768-68B4-411AE3CC3D03}"/>
              </a:ext>
            </a:extLst>
          </p:cNvPr>
          <p:cNvSpPr txBox="1">
            <a:spLocks/>
          </p:cNvSpPr>
          <p:nvPr/>
        </p:nvSpPr>
        <p:spPr>
          <a:xfrm>
            <a:off x="1524000" y="1839826"/>
            <a:ext cx="4941116" cy="4252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solidFill>
                  <a:srgbClr val="15284B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PROPOSITION 1</a:t>
            </a:r>
            <a:r>
              <a:rPr lang="en-US" b="1" dirty="0">
                <a:solidFill>
                  <a:srgbClr val="15284B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:</a:t>
            </a:r>
          </a:p>
          <a:p>
            <a:pPr algn="l">
              <a:lnSpc>
                <a:spcPct val="120000"/>
              </a:lnSpc>
            </a:pPr>
            <a:r>
              <a:rPr lang="en-US" sz="1600" dirty="0">
                <a:latin typeface="Raleway" panose="020B0503030101060003" pitchFamily="34" charset="77"/>
                <a:cs typeface="Times New Roman" panose="02020603050405020304" pitchFamily="18" charset="0"/>
              </a:rPr>
              <a:t>Total Project Cost:  $13,746,232</a:t>
            </a:r>
          </a:p>
          <a:p>
            <a:pPr algn="l">
              <a:lnSpc>
                <a:spcPct val="120000"/>
              </a:lnSpc>
            </a:pPr>
            <a:r>
              <a:rPr lang="en-US" sz="1600" dirty="0">
                <a:latin typeface="Raleway" panose="020B0503030101060003" pitchFamily="34" charset="77"/>
                <a:cs typeface="Times New Roman" panose="02020603050405020304" pitchFamily="18" charset="0"/>
              </a:rPr>
              <a:t>Capital Reserve Used:  $3,307,656</a:t>
            </a:r>
          </a:p>
          <a:p>
            <a:pPr algn="l">
              <a:lnSpc>
                <a:spcPct val="120000"/>
              </a:lnSpc>
            </a:pPr>
            <a:r>
              <a:rPr lang="en-US" sz="1600" dirty="0">
                <a:latin typeface="Raleway" panose="020B0503030101060003" pitchFamily="34" charset="77"/>
                <a:cs typeface="Times New Roman" panose="02020603050405020304" pitchFamily="18" charset="0"/>
              </a:rPr>
              <a:t>Building Aid Ratio:  91.20%</a:t>
            </a:r>
          </a:p>
          <a:p>
            <a:pPr algn="l">
              <a:lnSpc>
                <a:spcPct val="120000"/>
              </a:lnSpc>
            </a:pPr>
            <a:r>
              <a:rPr lang="en-US" sz="1600" dirty="0">
                <a:latin typeface="Raleway" panose="020B0503030101060003" pitchFamily="34" charset="77"/>
                <a:cs typeface="Times New Roman" panose="02020603050405020304" pitchFamily="18" charset="0"/>
              </a:rPr>
              <a:t>Percentage of Project Eligible for Building Aid:  95%</a:t>
            </a:r>
          </a:p>
          <a:p>
            <a:pPr algn="l">
              <a:lnSpc>
                <a:spcPct val="120000"/>
              </a:lnSpc>
            </a:pPr>
            <a:r>
              <a:rPr lang="en-US" sz="1600" dirty="0">
                <a:latin typeface="Raleway" panose="020B0503030101060003" pitchFamily="34" charset="77"/>
                <a:cs typeface="Times New Roman" panose="02020603050405020304" pitchFamily="18" charset="0"/>
              </a:rPr>
              <a:t>Term of Building Aid Payback: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77"/>
                <a:cs typeface="Times New Roman" panose="02020603050405020304" pitchFamily="18" charset="0"/>
              </a:rPr>
              <a:t>15 Years for the Jr./Sr. High and OES (reconstruction)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77"/>
                <a:cs typeface="Times New Roman" panose="02020603050405020304" pitchFamily="18" charset="0"/>
              </a:rPr>
              <a:t>30 Years for the Transportation Facility (new construction)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78333B-F3E2-E653-D5F9-54F72E39984C}"/>
              </a:ext>
            </a:extLst>
          </p:cNvPr>
          <p:cNvSpPr txBox="1">
            <a:spLocks/>
          </p:cNvSpPr>
          <p:nvPr/>
        </p:nvSpPr>
        <p:spPr>
          <a:xfrm>
            <a:off x="6465116" y="1940615"/>
            <a:ext cx="49411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>
                <a:solidFill>
                  <a:srgbClr val="15284B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PROPOSITION 2</a:t>
            </a:r>
            <a:r>
              <a:rPr lang="en-US" sz="2000" b="1" dirty="0">
                <a:solidFill>
                  <a:srgbClr val="15284B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Total Project Cost:  $3,868,200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Capital Reserve Used:  $890,000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Building Aid Ratio:  91.2%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Percentage of Project Eligible for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Building Aid:  87.6%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Term of Building Aid Payback: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15 Years for the Jr./Sr. High and OES (reconstruction)</a:t>
            </a:r>
          </a:p>
        </p:txBody>
      </p:sp>
    </p:spTree>
    <p:extLst>
      <p:ext uri="{BB962C8B-B14F-4D97-AF65-F5344CB8AC3E}">
        <p14:creationId xmlns:p14="http://schemas.microsoft.com/office/powerpoint/2010/main" val="55886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6C8E-5792-0F49-8AA7-8D1585DE2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15284B"/>
                </a:solidFill>
                <a:latin typeface="Raleway" panose="020B0503030101060003" pitchFamily="34" charset="77"/>
              </a:rPr>
              <a:t>Capital Project Finances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BCF8E-631B-D3D4-00B0-AE738B01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293"/>
            <a:ext cx="5791703" cy="2472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80055-B099-85B8-7AF4-2DE9BAB1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299" y="2121292"/>
            <a:ext cx="5474747" cy="24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0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BE00-C2E9-DE0D-8D25-CC0B7BBAA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287"/>
            <a:ext cx="9144000" cy="143056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5284B"/>
                </a:solidFill>
                <a:latin typeface="Raleway" panose="020B0503030101060003" pitchFamily="34" charset="77"/>
              </a:rPr>
              <a:t>Why does the Proposition language state “raised by the levy of a tax…?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5950E-2116-D307-2078-8B3C38E6A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9424"/>
            <a:ext cx="9144000" cy="348358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While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 the propositions state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“raised by the levy of a tax...”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the project will have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5284B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no additional tax impact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Raleway" panose="020B0503030101060003" pitchFamily="34" charset="77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cs typeface="Times New Roman" panose="02020603050405020304" pitchFamily="18" charset="0"/>
              </a:rPr>
              <a:t>The District must bond the project and by strategically timing the payments of this capital project along with NYS building aid and other financial strategies, we are avoiding a tax impact.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64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C300F-289E-CDBA-9EB7-014BB3407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15284B"/>
                </a:solidFill>
                <a:latin typeface="Raleway" panose="020B0503030101060003" pitchFamily="34" charset="77"/>
              </a:rPr>
              <a:t>Proposed Project Schedule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7A556-25D4-1368-6D18-E2296313A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9424"/>
            <a:ext cx="5086120" cy="379206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11/16/22 – BOE Presentation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12/14/22 – BOE &amp; SEQRA Resolution Declaration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2/8/23 – Public Hearing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2/23/23 – Vote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3/1/23 – 11/1/23 – Design Phase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Early November 2023 – SED submission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Late January / Early February 2024 – Bidding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May 2024 – Begin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02F2B-3989-ABDD-F1B4-84AD2CE2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350" y="1749424"/>
            <a:ext cx="3878570" cy="37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2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CC18D8A-CA15-2042-264D-4ADC0B625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964" y="-265216"/>
            <a:ext cx="4320072" cy="4320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D24DC6-2C4A-2E66-3074-A8A2D18B01A1}"/>
              </a:ext>
            </a:extLst>
          </p:cNvPr>
          <p:cNvSpPr txBox="1"/>
          <p:nvPr/>
        </p:nvSpPr>
        <p:spPr>
          <a:xfrm>
            <a:off x="1154935" y="4054856"/>
            <a:ext cx="988213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5284B"/>
                </a:solidFill>
                <a:latin typeface="Raleway" panose="020B0503030101060003" pitchFamily="34" charset="77"/>
              </a:rPr>
              <a:t>REMEMBER TO VOTE</a:t>
            </a:r>
          </a:p>
          <a:p>
            <a:pPr algn="ctr"/>
            <a:r>
              <a:rPr lang="en-US" sz="1800" dirty="0">
                <a:solidFill>
                  <a:srgbClr val="15284B"/>
                </a:solidFill>
                <a:latin typeface="Raleway" panose="020B0503030101060003" pitchFamily="34" charset="77"/>
              </a:rPr>
              <a:t>Thursday, February 23</a:t>
            </a:r>
          </a:p>
          <a:p>
            <a:pPr algn="ctr"/>
            <a:r>
              <a:rPr lang="en-US" sz="1800" dirty="0">
                <a:solidFill>
                  <a:srgbClr val="15284B"/>
                </a:solidFill>
                <a:latin typeface="Raleway" panose="020B0503030101060003" pitchFamily="34" charset="77"/>
              </a:rPr>
              <a:t>1:30 p.m. – 8:00 p.m.</a:t>
            </a:r>
          </a:p>
          <a:p>
            <a:pPr algn="ctr"/>
            <a:r>
              <a:rPr lang="en-US" sz="1800" dirty="0">
                <a:solidFill>
                  <a:srgbClr val="15284B"/>
                </a:solidFill>
                <a:latin typeface="Raleway" panose="020B0503030101060003" pitchFamily="34" charset="77"/>
              </a:rPr>
              <a:t>W.A. Olmsted Elementary School – New Gym</a:t>
            </a:r>
          </a:p>
        </p:txBody>
      </p:sp>
    </p:spTree>
    <p:extLst>
      <p:ext uri="{BB962C8B-B14F-4D97-AF65-F5344CB8AC3E}">
        <p14:creationId xmlns:p14="http://schemas.microsoft.com/office/powerpoint/2010/main" val="143655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F85C3-C8D7-4753-AC23-BF2D3C684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267"/>
            <a:ext cx="9144000" cy="1023938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endParaRPr lang="en-US" sz="4000" dirty="0"/>
          </a:p>
        </p:txBody>
      </p:sp>
      <p:pic>
        <p:nvPicPr>
          <p:cNvPr id="6" name="Picture 4" descr="http://brandempowerment.com/schools/wp-content/uploads/2017/11/Harpursville_Initial.jpg">
            <a:extLst>
              <a:ext uri="{FF2B5EF4-FFF2-40B4-BE49-F238E27FC236}">
                <a16:creationId xmlns:a16="http://schemas.microsoft.com/office/drawing/2014/main" id="{C8E3CF12-6AF5-47C4-BB45-2606D57C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96" y="1288137"/>
            <a:ext cx="4476208" cy="44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38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76933-DD4F-457B-8392-E146B38DE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a Capital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BABF2-923E-4BF2-8244-6A7EB524C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chemeClr val="tx1"/>
                </a:solidFill>
              </a:rPr>
              <a:t>2019 Capital Project – Phase 1 </a:t>
            </a:r>
          </a:p>
          <a:p>
            <a:pPr marL="0" marR="0" lvl="0" indent="-2286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chemeClr val="tx1"/>
                </a:solidFill>
              </a:rPr>
              <a:t>Improved the safety and security of our schools, increased our Hornets pride, updated major building systems in both buildings, and addressed critical infrastructure items. </a:t>
            </a:r>
          </a:p>
          <a:p>
            <a:pPr marL="0" marR="0" lvl="0" indent="-2286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chemeClr val="tx1"/>
              </a:solidFill>
            </a:endParaRPr>
          </a:p>
          <a:p>
            <a:pPr marL="0" marR="0" lvl="0" indent="-2286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chemeClr val="tx1"/>
                </a:solidFill>
              </a:rPr>
              <a:t>At that time, we referenced a future project to address items to significantly enhance our school campus.</a:t>
            </a:r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B5F45-5311-878F-CE0D-F3AE20AA8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1" r="1805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8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0D83B-45D1-066B-FBF8-13DC5382E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4" r="6470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41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16319-713E-44F5-8E6D-A3B96A7B0D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15284B"/>
                </a:solidFill>
                <a:latin typeface="Raleway" panose="020B0503030101060003" pitchFamily="34" charset="77"/>
              </a:rPr>
              <a:t>Why a Capital Project?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6F7FA-121D-456B-9FCD-42EA4D215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9423"/>
            <a:ext cx="9144000" cy="3296301"/>
          </a:xfrm>
        </p:spPr>
        <p:txBody>
          <a:bodyPr/>
          <a:lstStyle/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Parking lot and pedestrian safety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Providing top-notch facilities for our students and community (multi-purpose turf athletic field, new track, and improved softball field)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Enhance parking areas, safer traffic flows, sidewalks, and lighting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New transportation facility (on-campus)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Raleway" panose="020B0503030101060003" pitchFamily="34" charset="77"/>
                <a:cs typeface="Times New Roman" panose="02020603050405020304" pitchFamily="18" charset="0"/>
              </a:rPr>
              <a:t>A much more inviting, attractive, and safe campus plan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503030101060003" pitchFamily="34" charset="77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1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4F461-04CB-4D43-9B3B-20060AD5C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1373"/>
            <a:ext cx="9144000" cy="10239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5284B"/>
                </a:solidFill>
                <a:latin typeface="Raleway" panose="020B0503030101060003" pitchFamily="34" charset="77"/>
              </a:rPr>
              <a:t>Proposed Scope of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29B8A-7F63-42FC-D14C-43002EA151FA}"/>
              </a:ext>
            </a:extLst>
          </p:cNvPr>
          <p:cNvSpPr txBox="1"/>
          <p:nvPr/>
        </p:nvSpPr>
        <p:spPr>
          <a:xfrm>
            <a:off x="1524000" y="1589183"/>
            <a:ext cx="2465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PROPOSITION #1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1D9CE9-E52B-6FF9-6B51-0F7160DDA3BD}"/>
              </a:ext>
            </a:extLst>
          </p:cNvPr>
          <p:cNvCxnSpPr>
            <a:cxnSpLocks/>
          </p:cNvCxnSpPr>
          <p:nvPr/>
        </p:nvCxnSpPr>
        <p:spPr>
          <a:xfrm>
            <a:off x="5573876" y="1589183"/>
            <a:ext cx="0" cy="43571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329CC9-861D-0E38-4ABB-5CF126C80154}"/>
              </a:ext>
            </a:extLst>
          </p:cNvPr>
          <p:cNvSpPr txBox="1"/>
          <p:nvPr/>
        </p:nvSpPr>
        <p:spPr>
          <a:xfrm>
            <a:off x="5829759" y="1589183"/>
            <a:ext cx="2465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PROPOSITION #2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167F1-84A6-0EC1-8FBD-657F6BB9A327}"/>
              </a:ext>
            </a:extLst>
          </p:cNvPr>
          <p:cNvSpPr txBox="1"/>
          <p:nvPr/>
        </p:nvSpPr>
        <p:spPr>
          <a:xfrm>
            <a:off x="1523999" y="1958515"/>
            <a:ext cx="38742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u="sng" dirty="0">
                <a:latin typeface="Raleway" panose="020B0503030101060003" pitchFamily="34" charset="77"/>
              </a:rPr>
              <a:t>Main Project Scope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Demolition of Existing Bus Garage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New Transportation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Campus Circulation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Renovated Softball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Relocated Tennis 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Relocation of Discus and Shot Put Pads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Addition of sideline fencing at Baseball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New Half-Court Basketball 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Replacement of OES &amp; HS Sewage Pumps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4B270-7BD1-2F92-B886-BB662B6247E5}"/>
              </a:ext>
            </a:extLst>
          </p:cNvPr>
          <p:cNvSpPr txBox="1"/>
          <p:nvPr/>
        </p:nvSpPr>
        <p:spPr>
          <a:xfrm>
            <a:off x="1523999" y="4668652"/>
            <a:ext cx="37939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u="sng" dirty="0">
                <a:latin typeface="Raleway" panose="020B0503030101060003" pitchFamily="34" charset="77"/>
              </a:rPr>
              <a:t>Supporting Interior HS Scope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Renovation of Main Bathroom Cores</a:t>
            </a:r>
          </a:p>
          <a:p>
            <a:pPr marL="0" indent="0">
              <a:buNone/>
            </a:pPr>
            <a:r>
              <a:rPr lang="en-US" sz="1400" b="1" u="sng" dirty="0">
                <a:latin typeface="Raleway" panose="020B0503030101060003" pitchFamily="34" charset="77"/>
              </a:rPr>
              <a:t>Supporting Interior OES Scope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Exterior Door Replacement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77169-FFBB-EF3C-C1EA-6BA0A7EC7FE2}"/>
              </a:ext>
            </a:extLst>
          </p:cNvPr>
          <p:cNvSpPr txBox="1"/>
          <p:nvPr/>
        </p:nvSpPr>
        <p:spPr>
          <a:xfrm>
            <a:off x="5829759" y="1958515"/>
            <a:ext cx="41326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u="sng" dirty="0">
                <a:latin typeface="Raleway" panose="020B0503030101060003" pitchFamily="34" charset="77"/>
              </a:rPr>
              <a:t>Main Project Scope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Replacement of Running Track &amp; Artificial Turf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F263FF-9E1D-C9E4-483C-08A01D1F32C3}"/>
              </a:ext>
            </a:extLst>
          </p:cNvPr>
          <p:cNvSpPr txBox="1"/>
          <p:nvPr/>
        </p:nvSpPr>
        <p:spPr>
          <a:xfrm>
            <a:off x="5829759" y="2752105"/>
            <a:ext cx="617495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u="sng" dirty="0">
                <a:latin typeface="Raleway" panose="020B0503030101060003" pitchFamily="34" charset="77"/>
              </a:rPr>
              <a:t>Supporting Interior HS Scope Items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Exterior Door Replacement</a:t>
            </a:r>
          </a:p>
          <a:p>
            <a:pPr marL="0" indent="0">
              <a:buNone/>
            </a:pPr>
            <a:r>
              <a:rPr lang="en-US" sz="1400" b="1" u="sng" dirty="0">
                <a:latin typeface="Raleway" panose="020B0503030101060003" pitchFamily="34" charset="77"/>
              </a:rPr>
              <a:t>Supporting Interior OES Scope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Exterior Door Replacement</a:t>
            </a:r>
          </a:p>
          <a:p>
            <a:endParaRPr lang="en-US" sz="1400" dirty="0">
              <a:latin typeface="Raleway" panose="020B0503030101060003" pitchFamily="34" charset="77"/>
            </a:endParaRPr>
          </a:p>
          <a:p>
            <a:pPr marL="0" indent="0">
              <a:buNone/>
            </a:pPr>
            <a:r>
              <a:rPr lang="en-US" sz="1400" b="1" i="1" dirty="0">
                <a:solidFill>
                  <a:srgbClr val="15284B"/>
                </a:solidFill>
                <a:latin typeface="Raleway" panose="020B0503030101060003" pitchFamily="34" charset="77"/>
              </a:rPr>
              <a:t>*Proposition 1 must be approved for Proposition 2 to be eligible for approval</a:t>
            </a:r>
          </a:p>
        </p:txBody>
      </p:sp>
    </p:spTree>
    <p:extLst>
      <p:ext uri="{BB962C8B-B14F-4D97-AF65-F5344CB8AC3E}">
        <p14:creationId xmlns:p14="http://schemas.microsoft.com/office/powerpoint/2010/main" val="268865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A9F622-5D3C-B3F4-34CB-F53D02E1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25280"/>
            <a:ext cx="5699206" cy="5634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C22E3-277A-409F-89A7-3BED2C8A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079" y="186650"/>
            <a:ext cx="6714948" cy="1023938"/>
          </a:xfrm>
        </p:spPr>
        <p:txBody>
          <a:bodyPr/>
          <a:lstStyle/>
          <a:p>
            <a:pPr algn="r"/>
            <a:r>
              <a:rPr lang="en-US" u="sng" dirty="0"/>
              <a:t>Concept Bus Garage Floor Plan</a:t>
            </a:r>
          </a:p>
        </p:txBody>
      </p:sp>
    </p:spTree>
    <p:extLst>
      <p:ext uri="{BB962C8B-B14F-4D97-AF65-F5344CB8AC3E}">
        <p14:creationId xmlns:p14="http://schemas.microsoft.com/office/powerpoint/2010/main" val="3818062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ACC3C-B0F9-22D0-5DDD-BAA0BB3A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29" y="209321"/>
            <a:ext cx="9804090" cy="59491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4E0DF6-5BB2-2832-690E-707084122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0985" y="2405062"/>
            <a:ext cx="3963986" cy="1245714"/>
          </a:xfrm>
        </p:spPr>
        <p:txBody>
          <a:bodyPr>
            <a:normAutofit/>
          </a:bodyPr>
          <a:lstStyle/>
          <a:p>
            <a:r>
              <a:rPr lang="en-US" dirty="0"/>
              <a:t>Proposed Overall Master Plan</a:t>
            </a:r>
          </a:p>
        </p:txBody>
      </p:sp>
    </p:spTree>
    <p:extLst>
      <p:ext uri="{BB962C8B-B14F-4D97-AF65-F5344CB8AC3E}">
        <p14:creationId xmlns:p14="http://schemas.microsoft.com/office/powerpoint/2010/main" val="260362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863DD-8AD9-512B-7E28-D6D8C2278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2" y="180110"/>
            <a:ext cx="10931236" cy="60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id="{7FEB48E3-4775-EA5E-75EE-4B10339DB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54" y="207819"/>
            <a:ext cx="105640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F829AB5-E024-3383-350F-516167BF7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27" y="263236"/>
            <a:ext cx="104255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04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557</Words>
  <Application>Microsoft Office PowerPoint</Application>
  <PresentationFormat>Widescreen</PresentationFormat>
  <Paragraphs>93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Raleway</vt:lpstr>
      <vt:lpstr>Office Theme</vt:lpstr>
      <vt:lpstr>HARPURSVILLE CENTRAL SCHOOL DISTRICT</vt:lpstr>
      <vt:lpstr>Why a Capital Project</vt:lpstr>
      <vt:lpstr>Why a Capital Project?</vt:lpstr>
      <vt:lpstr>Proposed Scope of Work</vt:lpstr>
      <vt:lpstr>Concept Bus Garage Floor Plan</vt:lpstr>
      <vt:lpstr>Proposed Overall Master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Project Cost Summary</vt:lpstr>
      <vt:lpstr>Capital Project Finances</vt:lpstr>
      <vt:lpstr>Capital Project Finances</vt:lpstr>
      <vt:lpstr>Why does the Proposition language state “raised by the levy of a tax…?</vt:lpstr>
      <vt:lpstr>Proposed Project Schedule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Rullo</dc:creator>
  <cp:lastModifiedBy>Joe J. McLaughlin</cp:lastModifiedBy>
  <cp:revision>102</cp:revision>
  <cp:lastPrinted>2022-02-09T19:37:08Z</cp:lastPrinted>
  <dcterms:created xsi:type="dcterms:W3CDTF">2021-01-27T16:27:49Z</dcterms:created>
  <dcterms:modified xsi:type="dcterms:W3CDTF">2023-02-07T18:03:54Z</dcterms:modified>
</cp:coreProperties>
</file>